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1"/>
  </p:notesMasterIdLst>
  <p:sldIdLst>
    <p:sldId id="260" r:id="rId2"/>
    <p:sldId id="263" r:id="rId3"/>
    <p:sldId id="267" r:id="rId4"/>
    <p:sldId id="273" r:id="rId5"/>
    <p:sldId id="269" r:id="rId6"/>
    <p:sldId id="275" r:id="rId7"/>
    <p:sldId id="272" r:id="rId8"/>
    <p:sldId id="276" r:id="rId9"/>
    <p:sldId id="277" r:id="rId10"/>
    <p:sldId id="278" r:id="rId11"/>
    <p:sldId id="279" r:id="rId12"/>
    <p:sldId id="281" r:id="rId13"/>
    <p:sldId id="282" r:id="rId14"/>
    <p:sldId id="280" r:id="rId15"/>
    <p:sldId id="283" r:id="rId16"/>
    <p:sldId id="284" r:id="rId17"/>
    <p:sldId id="287" r:id="rId18"/>
    <p:sldId id="293" r:id="rId19"/>
    <p:sldId id="289" r:id="rId20"/>
    <p:sldId id="290" r:id="rId21"/>
    <p:sldId id="288" r:id="rId22"/>
    <p:sldId id="286" r:id="rId23"/>
    <p:sldId id="295" r:id="rId24"/>
    <p:sldId id="299" r:id="rId25"/>
    <p:sldId id="294" r:id="rId26"/>
    <p:sldId id="297" r:id="rId27"/>
    <p:sldId id="298" r:id="rId28"/>
    <p:sldId id="262" r:id="rId29"/>
    <p:sldId id="26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D8E6"/>
    <a:srgbClr val="000000"/>
    <a:srgbClr val="008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32BF0C-9F56-1344-833A-0F67DFC1ADF9}" v="58" dt="2024-11-07T02:53:59.747"/>
    <p1510:client id="{E5C91240-D7CD-4453-9A63-0A14FF3FE52D}" v="463" dt="2024-11-09T06:05:00.9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71"/>
  </p:normalViewPr>
  <p:slideViewPr>
    <p:cSldViewPr snapToGrid="0">
      <p:cViewPr varScale="1">
        <p:scale>
          <a:sx n="74" d="100"/>
          <a:sy n="74" d="100"/>
        </p:scale>
        <p:origin x="7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MO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E7D46B-BA0C-AE4F-837B-1A75489DBC98}" type="datetimeFigureOut">
              <a:rPr kumimoji="1" lang="zh-MO" altLang="en-US" smtClean="0"/>
              <a:t>9/11/2024</a:t>
            </a:fld>
            <a:endParaRPr kumimoji="1" lang="zh-MO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MO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MO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MO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DB773-E636-2B47-8E21-3900C3BF7344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6827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DB773-E636-2B47-8E21-3900C3BF7344}" type="slidenum">
              <a:rPr kumimoji="1" lang="zh-MO" altLang="en-US" smtClean="0"/>
              <a:t>1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3455136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9/11/2024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480592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9/11/2024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2506817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9/11/2024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013565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9/11/2024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384006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9/11/2024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2883448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9/11/2024</a:t>
            </a:fld>
            <a:endParaRPr kumimoji="1" lang="zh-MO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664274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9/11/2024</a:t>
            </a:fld>
            <a:endParaRPr kumimoji="1" lang="zh-MO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927232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9/11/2024</a:t>
            </a:fld>
            <a:endParaRPr kumimoji="1" lang="zh-MO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272731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9/11/2024</a:t>
            </a:fld>
            <a:endParaRPr kumimoji="1" lang="zh-MO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173270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9/11/2024</a:t>
            </a:fld>
            <a:endParaRPr kumimoji="1" lang="zh-MO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586134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9/11/2024</a:t>
            </a:fld>
            <a:endParaRPr kumimoji="1" lang="zh-MO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367372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612CA-428B-1D4C-A910-B09C225BDBA8}" type="datetimeFigureOut">
              <a:rPr kumimoji="1" lang="zh-MO" altLang="en-US" smtClean="0"/>
              <a:t>9/11/2024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575371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0D19B-5B2F-EFA0-07D6-EC0C876A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4102D9-6386-3CF1-851E-602B3368C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">
            <a:extLst>
              <a:ext uri="{FF2B5EF4-FFF2-40B4-BE49-F238E27FC236}">
                <a16:creationId xmlns:a16="http://schemas.microsoft.com/office/drawing/2014/main" id="{BAB7F604-C19E-CD75-1F80-41CBC40CDA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070621-089F-6466-2184-F4A251E1E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127" y="4366078"/>
            <a:ext cx="9745360" cy="198528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B3F034C-D031-FA98-8CD4-2871281992F6}"/>
              </a:ext>
            </a:extLst>
          </p:cNvPr>
          <p:cNvSpPr txBox="1"/>
          <p:nvPr/>
        </p:nvSpPr>
        <p:spPr>
          <a:xfrm>
            <a:off x="2204550" y="4488764"/>
            <a:ext cx="72635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Apple</a:t>
            </a:r>
            <a:r>
              <a:rPr lang="zh-CN" altLang="en-US" sz="4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4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Silicon </a:t>
            </a:r>
            <a:r>
              <a:rPr lang="zh-CN" altLang="en-US" sz="4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的發展與分析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D285E94-48E3-A2CE-3A64-800ACFCA270E}"/>
              </a:ext>
            </a:extLst>
          </p:cNvPr>
          <p:cNvSpPr txBox="1"/>
          <p:nvPr/>
        </p:nvSpPr>
        <p:spPr>
          <a:xfrm>
            <a:off x="4492208" y="5452936"/>
            <a:ext cx="381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pc="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主講人 │ 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王國霖   張晟赫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E6DCBEA-62F4-7CA5-2A59-68450E2E10D6}"/>
              </a:ext>
            </a:extLst>
          </p:cNvPr>
          <p:cNvSpPr txBox="1"/>
          <p:nvPr/>
        </p:nvSpPr>
        <p:spPr>
          <a:xfrm>
            <a:off x="4943216" y="5942568"/>
            <a:ext cx="23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November 12, 2024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8928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305178-AB97-6885-57EA-B1F123C9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BE204FE-9C76-1D40-2675-0575A3AECE78}"/>
              </a:ext>
            </a:extLst>
          </p:cNvPr>
          <p:cNvSpPr txBox="1"/>
          <p:nvPr/>
        </p:nvSpPr>
        <p:spPr>
          <a:xfrm>
            <a:off x="4977745" y="4715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关键创新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35AE847C-B09B-9A51-4EC9-F851196FB336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3E00F64-E21F-8A01-DFA1-6A6FB071B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49499" y="2963334"/>
            <a:ext cx="4592880" cy="388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79A09A9-1423-4B96-6724-AAC9083FADAB}"/>
              </a:ext>
            </a:extLst>
          </p:cNvPr>
          <p:cNvSpPr txBox="1"/>
          <p:nvPr/>
        </p:nvSpPr>
        <p:spPr>
          <a:xfrm>
            <a:off x="3929653" y="1701134"/>
            <a:ext cx="433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集成 </a:t>
            </a:r>
            <a:r>
              <a:rPr lang="en" altLang="zh-CN" b="1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GPU</a:t>
            </a:r>
            <a:endParaRPr lang="zh-CN" altLang="en-US" dirty="0"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AC62F1-9D86-DD6B-9084-7C51F7E944DA}"/>
              </a:ext>
            </a:extLst>
          </p:cNvPr>
          <p:cNvSpPr txBox="1"/>
          <p:nvPr/>
        </p:nvSpPr>
        <p:spPr>
          <a:xfrm>
            <a:off x="2911967" y="2276287"/>
            <a:ext cx="679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集成了强大的 </a:t>
            </a:r>
            <a:r>
              <a:rPr lang="en" altLang="zh-CN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GPU</a:t>
            </a:r>
            <a:r>
              <a:rPr lang="zh-CN" altLang="en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专为图形处理优化，适用于图形渲染、视频编辑和游戏。</a:t>
            </a:r>
          </a:p>
        </p:txBody>
      </p:sp>
    </p:spTree>
    <p:extLst>
      <p:ext uri="{BB962C8B-B14F-4D97-AF65-F5344CB8AC3E}">
        <p14:creationId xmlns:p14="http://schemas.microsoft.com/office/powerpoint/2010/main" val="668734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7FD68D-B1DD-0095-0121-F65DB835B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0A6F371-AAC6-4826-7B89-204571119D25}"/>
              </a:ext>
            </a:extLst>
          </p:cNvPr>
          <p:cNvSpPr txBox="1"/>
          <p:nvPr/>
        </p:nvSpPr>
        <p:spPr>
          <a:xfrm>
            <a:off x="4977745" y="4715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关键创新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42216C02-2D12-FA3B-BA61-B5B94F415612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C9CAF2A-AE04-B282-7C60-7CCACF63E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49499" y="2963334"/>
            <a:ext cx="4592880" cy="388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DB83F79-5C6C-25A5-7269-51006B47D158}"/>
              </a:ext>
            </a:extLst>
          </p:cNvPr>
          <p:cNvSpPr txBox="1"/>
          <p:nvPr/>
        </p:nvSpPr>
        <p:spPr>
          <a:xfrm>
            <a:off x="3929653" y="1701134"/>
            <a:ext cx="433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神经引擎</a:t>
            </a:r>
            <a:endParaRPr lang="zh-CN" altLang="en-US" dirty="0"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643A78-6F77-7871-CC5E-3A3BD72BEED1}"/>
              </a:ext>
            </a:extLst>
          </p:cNvPr>
          <p:cNvSpPr txBox="1"/>
          <p:nvPr/>
        </p:nvSpPr>
        <p:spPr>
          <a:xfrm>
            <a:off x="1513186" y="2276287"/>
            <a:ext cx="9165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神经引擎（</a:t>
            </a:r>
            <a:r>
              <a:rPr lang="en" altLang="zh-CN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Neural Engine</a:t>
            </a:r>
            <a:r>
              <a:rPr lang="zh-CN" altLang="en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r>
              <a:rPr lang="zh-CN" altLang="en-US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处理 </a:t>
            </a:r>
            <a:r>
              <a:rPr lang="en" altLang="zh-CN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CN" altLang="en-US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和机器学习任务，例如图像识别、自然语言处理等，支持每秒数万亿次运算。</a:t>
            </a:r>
          </a:p>
        </p:txBody>
      </p:sp>
    </p:spTree>
    <p:extLst>
      <p:ext uri="{BB962C8B-B14F-4D97-AF65-F5344CB8AC3E}">
        <p14:creationId xmlns:p14="http://schemas.microsoft.com/office/powerpoint/2010/main" val="4235030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7E5CBC-0ED4-F236-020A-C5FD91BEF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5F24D94-D2EE-E398-1E21-2147E4512587}"/>
              </a:ext>
            </a:extLst>
          </p:cNvPr>
          <p:cNvSpPr txBox="1"/>
          <p:nvPr/>
        </p:nvSpPr>
        <p:spPr>
          <a:xfrm>
            <a:off x="2580609" y="336862"/>
            <a:ext cx="7297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</a:t>
            </a:r>
            <a:r>
              <a:rPr lang="zh-CN" altLang="en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系列</a:t>
            </a:r>
            <a:r>
              <a:rPr lang="zh-CN" altLang="en-US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晶片以更低的功耗，提供遠超傳統 </a:t>
            </a:r>
            <a:r>
              <a:rPr lang="en" altLang="zh-CN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PC </a:t>
            </a:r>
            <a:r>
              <a:rPr lang="zh-CN" altLang="en-US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晶片的卓越性能。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9D2AA7-E2A2-0F29-2217-B76072398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608" y="1019562"/>
            <a:ext cx="8471192" cy="583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91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A94F79-CDF2-D0AB-3FFA-DFCA2455A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09AE8BF-2803-333B-F9FB-85E96C3545C1}"/>
              </a:ext>
            </a:extLst>
          </p:cNvPr>
          <p:cNvSpPr txBox="1"/>
          <p:nvPr/>
        </p:nvSpPr>
        <p:spPr>
          <a:xfrm>
            <a:off x="2994830" y="335710"/>
            <a:ext cx="6202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在仅 </a:t>
            </a:r>
            <a:r>
              <a:rPr lang="en-US" altLang="zh-CN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lang="en" altLang="zh-CN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 </a:t>
            </a:r>
            <a:r>
              <a:rPr lang="zh-CN" altLang="en-US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功率下，</a:t>
            </a:r>
            <a:r>
              <a:rPr lang="en" altLang="zh-CN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M1 </a:t>
            </a:r>
            <a:r>
              <a:rPr lang="zh-CN" altLang="en-US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实现了业界领先的性能水平。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955D41-BE98-F74C-87E8-1945BF6F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3608" y="1355271"/>
            <a:ext cx="8471192" cy="516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35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723C66-7877-BD80-3842-7359714CB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EF27D02-A5D4-3038-80CB-6AFDBDA70B21}"/>
              </a:ext>
            </a:extLst>
          </p:cNvPr>
          <p:cNvSpPr txBox="1"/>
          <p:nvPr/>
        </p:nvSpPr>
        <p:spPr>
          <a:xfrm>
            <a:off x="1085809" y="450160"/>
            <a:ext cx="10286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M1 </a:t>
            </a:r>
            <a:r>
              <a:rPr lang="zh-CN" altLang="en-US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芯片的 </a:t>
            </a:r>
            <a:r>
              <a:rPr lang="en" altLang="zh-CN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GPU </a:t>
            </a:r>
            <a:r>
              <a:rPr lang="zh-CN" altLang="en-US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在提供与最新 </a:t>
            </a:r>
            <a:r>
              <a:rPr lang="en" altLang="zh-CN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PC </a:t>
            </a:r>
            <a:r>
              <a:rPr lang="zh-CN" altLang="en-US" sz="2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笔记本芯片相当性能的同时，仅消耗 三分之一的功耗。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6576EB-B262-3ED4-78ED-E1A0D6A5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3608" y="1469722"/>
            <a:ext cx="8471192" cy="493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70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D88E20-1AA4-D91C-E275-C9436FFB3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E92BD92-D374-653A-F704-5CB8AE2D66D9}"/>
              </a:ext>
            </a:extLst>
          </p:cNvPr>
          <p:cNvSpPr txBox="1"/>
          <p:nvPr/>
        </p:nvSpPr>
        <p:spPr>
          <a:xfrm>
            <a:off x="3438862" y="450160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渲染性能的跨越式进步</a:t>
            </a:r>
            <a:endParaRPr lang="zh-CN" altLang="en-US" sz="4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3FD841-997A-CC6E-E790-F1D10FA40B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0975" y="1437670"/>
            <a:ext cx="9250049" cy="398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65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7546FE-5B68-71AF-FE75-0A4DFD6E5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80EF36E-C3D5-62CF-148C-386419F19557}"/>
              </a:ext>
            </a:extLst>
          </p:cNvPr>
          <p:cNvSpPr txBox="1"/>
          <p:nvPr/>
        </p:nvSpPr>
        <p:spPr>
          <a:xfrm>
            <a:off x="3759461" y="540275"/>
            <a:ext cx="46730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</a:t>
            </a:r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Apple</a:t>
            </a:r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Silicon</a:t>
            </a:r>
            <a:endParaRPr lang="zh-CN" altLang="en-US" sz="40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21097015-F957-65AB-54C5-8A80C2EEBE61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4 系列芯片的图标。">
            <a:extLst>
              <a:ext uri="{FF2B5EF4-FFF2-40B4-BE49-F238E27FC236}">
                <a16:creationId xmlns:a16="http://schemas.microsoft.com/office/drawing/2014/main" id="{F569B588-093C-27ED-A53F-D02EB8DAF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066" y="2697502"/>
            <a:ext cx="7399867" cy="416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340610E-E490-E0E5-5F00-746EEC5C5E63}"/>
              </a:ext>
            </a:extLst>
          </p:cNvPr>
          <p:cNvSpPr txBox="1"/>
          <p:nvPr/>
        </p:nvSpPr>
        <p:spPr>
          <a:xfrm>
            <a:off x="3555835" y="2282004"/>
            <a:ext cx="5080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最新发布的 </a:t>
            </a:r>
            <a:r>
              <a:rPr lang="en" altLang="zh-CN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M4 </a:t>
            </a:r>
            <a:r>
              <a:rPr lang="zh-CN" altLang="en-US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系列</a:t>
            </a:r>
            <a:r>
              <a:rPr lang="en-US" altLang="zh-CN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CN" altLang="en-US" sz="18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多层级产品满足不同需求</a:t>
            </a:r>
          </a:p>
          <a:p>
            <a:endParaRPr lang="zh-CN" altLang="en-US" dirty="0"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90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9AAC53-AE8E-BF36-2629-42542C790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E1406FB-8662-68A7-72E0-55A1E838241F}"/>
              </a:ext>
            </a:extLst>
          </p:cNvPr>
          <p:cNvSpPr txBox="1"/>
          <p:nvPr/>
        </p:nvSpPr>
        <p:spPr>
          <a:xfrm>
            <a:off x="3951823" y="433226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效率与速度的巅峰</a:t>
            </a:r>
            <a:endParaRPr lang="zh-CN" altLang="en-US" sz="4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DBB0B4-37D4-38B7-E369-6A90B5D9EA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0975" y="1547562"/>
            <a:ext cx="9250049" cy="37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60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350193-FB77-9F78-56F3-89378C1D8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6970A7F-EB1C-8D05-AC92-B96E89EAA81F}"/>
              </a:ext>
            </a:extLst>
          </p:cNvPr>
          <p:cNvSpPr txBox="1"/>
          <p:nvPr/>
        </p:nvSpPr>
        <p:spPr>
          <a:xfrm>
            <a:off x="3345087" y="297996"/>
            <a:ext cx="5501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Apple Silicon </a:t>
            </a:r>
            <a:r>
              <a:rPr lang="zh-CN" altLang="en-US" sz="40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當前現狀</a:t>
            </a:r>
            <a:endParaRPr lang="zh-CN" altLang="en-US" sz="40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EA459B-32C6-183F-ED24-085D035C8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255661" y="2043431"/>
            <a:ext cx="3822354" cy="232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BD89592-7896-E996-9859-25F6C14D9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6760" y="4355856"/>
            <a:ext cx="4382362" cy="260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3DEF6DC-AB42-C67E-C51A-B64837360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246659" y="4355855"/>
            <a:ext cx="3970869" cy="260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攝影師正使用 Mac Studio 和一部 Studio Display 進行工作">
            <a:extLst>
              <a:ext uri="{FF2B5EF4-FFF2-40B4-BE49-F238E27FC236}">
                <a16:creationId xmlns:a16="http://schemas.microsoft.com/office/drawing/2014/main" id="{22F7F175-21AF-8764-895B-F0C10D67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353" y="4365751"/>
            <a:ext cx="4083887" cy="259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B9D1827-103B-DC39-C383-3D3439977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7018" y="2033535"/>
            <a:ext cx="4125328" cy="23223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E02B843-2D6F-0EFC-212F-4CB0403830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0" y="2033536"/>
            <a:ext cx="4207559" cy="232231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A6732F2-CE17-000A-A8C2-4474581AC9FD}"/>
              </a:ext>
            </a:extLst>
          </p:cNvPr>
          <p:cNvSpPr txBox="1"/>
          <p:nvPr/>
        </p:nvSpPr>
        <p:spPr>
          <a:xfrm>
            <a:off x="3811744" y="122862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1800" kern="1200" dirty="0">
                <a:solidFill>
                  <a:srgbClr val="FFFFFF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多產品線佈局，全面覆蓋多樣化需求</a:t>
            </a:r>
            <a:r>
              <a:rPr lang="zh-CN" altLang="en-US" dirty="0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4000" dirty="0"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4364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1D4955-64C6-D60C-30ED-4194470B9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D8002DB-53F5-FD01-5DF0-F6F9BBD87C1C}"/>
              </a:ext>
            </a:extLst>
          </p:cNvPr>
          <p:cNvSpPr txBox="1"/>
          <p:nvPr/>
        </p:nvSpPr>
        <p:spPr>
          <a:xfrm>
            <a:off x="4613873" y="442048"/>
            <a:ext cx="2518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zh-CN" altLang="zh-CN" sz="4000" b="1" i="0" u="none" strike="noStrike" cap="none" normalizeH="0" baseline="0" dirty="0">
                <a:ln>
                  <a:noFill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MacBook</a:t>
            </a:r>
            <a:endParaRPr lang="zh-CN" altLang="en-US" sz="40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F11985-136C-F069-35FF-37E1998B5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163931" y="1840691"/>
            <a:ext cx="7864136" cy="498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270837A-7848-8D10-3ED4-5D249F811E19}"/>
              </a:ext>
            </a:extLst>
          </p:cNvPr>
          <p:cNvSpPr txBox="1"/>
          <p:nvPr/>
        </p:nvSpPr>
        <p:spPr>
          <a:xfrm>
            <a:off x="1852978" y="1236689"/>
            <a:ext cx="848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搭載 M 系列晶片的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MacBook Air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和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MacBook Pro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提供卓越的便攜性與高性能。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9145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5798479-5C0A-D5DA-DFA8-A7C1D743688B}"/>
              </a:ext>
            </a:extLst>
          </p:cNvPr>
          <p:cNvSpPr txBox="1"/>
          <p:nvPr/>
        </p:nvSpPr>
        <p:spPr>
          <a:xfrm>
            <a:off x="3918857" y="2019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4B6927-2A16-1C2B-BC05-28198B695913}"/>
              </a:ext>
            </a:extLst>
          </p:cNvPr>
          <p:cNvSpPr txBox="1"/>
          <p:nvPr/>
        </p:nvSpPr>
        <p:spPr>
          <a:xfrm>
            <a:off x="4977745" y="48630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內容大綱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6A3E059-A140-D634-9D07-95CD7BF5D4D4}"/>
              </a:ext>
            </a:extLst>
          </p:cNvPr>
          <p:cNvSpPr/>
          <p:nvPr/>
        </p:nvSpPr>
        <p:spPr>
          <a:xfrm>
            <a:off x="2221265" y="3129405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9131B27-0139-DFCF-057A-9D722A9F6797}"/>
              </a:ext>
            </a:extLst>
          </p:cNvPr>
          <p:cNvSpPr/>
          <p:nvPr/>
        </p:nvSpPr>
        <p:spPr>
          <a:xfrm>
            <a:off x="2226000" y="2150380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2C258D3-06DC-53B9-3F15-41E503E24DDE}"/>
              </a:ext>
            </a:extLst>
          </p:cNvPr>
          <p:cNvSpPr/>
          <p:nvPr/>
        </p:nvSpPr>
        <p:spPr>
          <a:xfrm>
            <a:off x="2227941" y="3622305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BB8CE7C-0F5B-2E11-AE07-ADE9B56742B9}"/>
              </a:ext>
            </a:extLst>
          </p:cNvPr>
          <p:cNvSpPr/>
          <p:nvPr/>
        </p:nvSpPr>
        <p:spPr>
          <a:xfrm>
            <a:off x="2221264" y="4112946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8D29D85-3DA6-E432-9BEC-055B553C2DFD}"/>
              </a:ext>
            </a:extLst>
          </p:cNvPr>
          <p:cNvSpPr/>
          <p:nvPr/>
        </p:nvSpPr>
        <p:spPr>
          <a:xfrm>
            <a:off x="2221263" y="4601330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FF94652-B7BE-69CF-C14C-2A22B63FCC38}"/>
              </a:ext>
            </a:extLst>
          </p:cNvPr>
          <p:cNvSpPr/>
          <p:nvPr/>
        </p:nvSpPr>
        <p:spPr>
          <a:xfrm>
            <a:off x="2227941" y="5118953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EE5C8B8-E4B6-B7C8-A740-576F5137D2CE}"/>
              </a:ext>
            </a:extLst>
          </p:cNvPr>
          <p:cNvSpPr/>
          <p:nvPr/>
        </p:nvSpPr>
        <p:spPr>
          <a:xfrm>
            <a:off x="2221262" y="5636576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E77EF37-A76E-2F28-C11C-297D11723C92}"/>
              </a:ext>
            </a:extLst>
          </p:cNvPr>
          <p:cNvSpPr/>
          <p:nvPr/>
        </p:nvSpPr>
        <p:spPr>
          <a:xfrm>
            <a:off x="2226000" y="2641021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82DB84B8-8218-B9B8-82F5-CB5F4434504A}"/>
              </a:ext>
            </a:extLst>
          </p:cNvPr>
          <p:cNvCxnSpPr>
            <a:cxnSpLocks/>
          </p:cNvCxnSpPr>
          <p:nvPr/>
        </p:nvCxnSpPr>
        <p:spPr>
          <a:xfrm>
            <a:off x="2227941" y="1495312"/>
            <a:ext cx="7235727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D53968A1-C9EB-7872-1ACE-D5DD645AAA90}"/>
              </a:ext>
            </a:extLst>
          </p:cNvPr>
          <p:cNvSpPr txBox="1"/>
          <p:nvPr/>
        </p:nvSpPr>
        <p:spPr>
          <a:xfrm>
            <a:off x="3457224" y="20935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背景介紹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EB538FB-FC6B-788C-FCC1-F160BF7C2DAC}"/>
              </a:ext>
            </a:extLst>
          </p:cNvPr>
          <p:cNvSpPr txBox="1"/>
          <p:nvPr/>
        </p:nvSpPr>
        <p:spPr>
          <a:xfrm>
            <a:off x="3452399" y="45350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未來趨勢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422915-5ACD-9209-9136-55E13D1CD419}"/>
              </a:ext>
            </a:extLst>
          </p:cNvPr>
          <p:cNvSpPr txBox="1"/>
          <p:nvPr/>
        </p:nvSpPr>
        <p:spPr>
          <a:xfrm>
            <a:off x="3457222" y="30725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關鍵創新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25C87EF-3472-2586-E03C-C39E2C3D48B4}"/>
              </a:ext>
            </a:extLst>
          </p:cNvPr>
          <p:cNvSpPr txBox="1"/>
          <p:nvPr/>
        </p:nvSpPr>
        <p:spPr>
          <a:xfrm>
            <a:off x="3457222" y="35644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性能對比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677623E-01AD-3E7E-1E5A-1DCDB93248C9}"/>
              </a:ext>
            </a:extLst>
          </p:cNvPr>
          <p:cNvSpPr txBox="1"/>
          <p:nvPr/>
        </p:nvSpPr>
        <p:spPr>
          <a:xfrm>
            <a:off x="3457224" y="40497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當前現狀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D9B733E-F9D4-D503-6E8A-3822AC374F0C}"/>
              </a:ext>
            </a:extLst>
          </p:cNvPr>
          <p:cNvSpPr txBox="1"/>
          <p:nvPr/>
        </p:nvSpPr>
        <p:spPr>
          <a:xfrm>
            <a:off x="3452399" y="50578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總結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FA55D36-93D8-4833-DBDF-75DE71D51935}"/>
              </a:ext>
            </a:extLst>
          </p:cNvPr>
          <p:cNvSpPr txBox="1"/>
          <p:nvPr/>
        </p:nvSpPr>
        <p:spPr>
          <a:xfrm>
            <a:off x="3457224" y="5580642"/>
            <a:ext cx="1048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QA 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環節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4A0A5A2-020E-6688-E2A9-12A1332F1747}"/>
              </a:ext>
            </a:extLst>
          </p:cNvPr>
          <p:cNvSpPr txBox="1"/>
          <p:nvPr/>
        </p:nvSpPr>
        <p:spPr>
          <a:xfrm>
            <a:off x="3457224" y="257992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架構與原理</a:t>
            </a:r>
          </a:p>
        </p:txBody>
      </p:sp>
    </p:spTree>
    <p:extLst>
      <p:ext uri="{BB962C8B-B14F-4D97-AF65-F5344CB8AC3E}">
        <p14:creationId xmlns:p14="http://schemas.microsoft.com/office/powerpoint/2010/main" val="589232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72F44-6BE4-F660-E451-0B855C8B5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ACEEAF1-B62E-8493-DE9F-796A2483895E}"/>
              </a:ext>
            </a:extLst>
          </p:cNvPr>
          <p:cNvSpPr txBox="1"/>
          <p:nvPr/>
        </p:nvSpPr>
        <p:spPr>
          <a:xfrm>
            <a:off x="5404945" y="493681"/>
            <a:ext cx="1382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iMac</a:t>
            </a:r>
            <a:endParaRPr lang="zh-CN" altLang="en-US" sz="40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3B0730-ED2F-BD1F-FE18-23C77555B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579004" y="1942659"/>
            <a:ext cx="9033992" cy="391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24B02AE-A44B-C30B-5604-0892B3011A46}"/>
              </a:ext>
            </a:extLst>
          </p:cNvPr>
          <p:cNvSpPr txBox="1"/>
          <p:nvPr/>
        </p:nvSpPr>
        <p:spPr>
          <a:xfrm>
            <a:off x="2701481" y="1306498"/>
            <a:ext cx="678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借助 Apple Silicon 的強大算力，處理圖片、編輯視頻更加流暢。</a:t>
            </a:r>
          </a:p>
        </p:txBody>
      </p:sp>
    </p:spTree>
    <p:extLst>
      <p:ext uri="{BB962C8B-B14F-4D97-AF65-F5344CB8AC3E}">
        <p14:creationId xmlns:p14="http://schemas.microsoft.com/office/powerpoint/2010/main" val="2961197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64FA2C-C5C3-5CDE-F2BF-0DCECEDA1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738631D-7DF0-A9C0-FC53-337295B0DE38}"/>
              </a:ext>
            </a:extLst>
          </p:cNvPr>
          <p:cNvSpPr txBox="1"/>
          <p:nvPr/>
        </p:nvSpPr>
        <p:spPr>
          <a:xfrm>
            <a:off x="4866336" y="485934"/>
            <a:ext cx="2266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</a:t>
            </a:r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系列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CDAEA2-0BBD-1928-7021-D8F60A3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3184899"/>
            <a:ext cx="4131511" cy="263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F17E24D-D9A9-1DF0-929F-FCCA6260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131511" y="3184899"/>
            <a:ext cx="4220642" cy="263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攝影師正使用 Mac Studio 和一部 Studio Display 進行工作">
            <a:extLst>
              <a:ext uri="{FF2B5EF4-FFF2-40B4-BE49-F238E27FC236}">
                <a16:creationId xmlns:a16="http://schemas.microsoft.com/office/drawing/2014/main" id="{8471963C-6361-CE89-94C7-C99468373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153" y="3184898"/>
            <a:ext cx="3839847" cy="263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2ABDB74-DB6F-6B32-16D3-25ED039E12E1}"/>
              </a:ext>
            </a:extLst>
          </p:cNvPr>
          <p:cNvSpPr txBox="1"/>
          <p:nvPr/>
        </p:nvSpPr>
        <p:spPr>
          <a:xfrm>
            <a:off x="1480533" y="1475494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 mini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A8F16C-2B42-987E-18B8-193A991BDEC4}"/>
              </a:ext>
            </a:extLst>
          </p:cNvPr>
          <p:cNvSpPr txBox="1"/>
          <p:nvPr/>
        </p:nvSpPr>
        <p:spPr>
          <a:xfrm>
            <a:off x="5461883" y="1475494"/>
            <a:ext cx="107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 Pro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4AC751-BDEA-5D0B-84B1-2F475837D9E4}"/>
              </a:ext>
            </a:extLst>
          </p:cNvPr>
          <p:cNvSpPr txBox="1"/>
          <p:nvPr/>
        </p:nvSpPr>
        <p:spPr>
          <a:xfrm>
            <a:off x="9568999" y="1475494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 Studio</a:t>
            </a:r>
            <a:endParaRPr lang="zh-CN" altLang="en-US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E40740-2698-D8E5-22DA-598ABD89BC06}"/>
              </a:ext>
            </a:extLst>
          </p:cNvPr>
          <p:cNvSpPr txBox="1"/>
          <p:nvPr/>
        </p:nvSpPr>
        <p:spPr>
          <a:xfrm>
            <a:off x="374754" y="2253252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小巧的外观下搭载强大的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芯片，</a:t>
            </a:r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适合开发者和小型工作室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4ECE1C-0072-816D-6049-515F15434841}"/>
              </a:ext>
            </a:extLst>
          </p:cNvPr>
          <p:cNvSpPr txBox="1"/>
          <p:nvPr/>
        </p:nvSpPr>
        <p:spPr>
          <a:xfrm>
            <a:off x="4657144" y="2226116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专为顶级创作者和专业人士打造。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DEC8C5-5095-1D13-DC0A-BDDE0FA0B361}"/>
              </a:ext>
            </a:extLst>
          </p:cNvPr>
          <p:cNvSpPr txBox="1"/>
          <p:nvPr/>
        </p:nvSpPr>
        <p:spPr>
          <a:xfrm>
            <a:off x="9012757" y="2253252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为视频剪辑、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3D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渲染和</a:t>
            </a:r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复杂计算任务提供强大支持。</a:t>
            </a:r>
          </a:p>
        </p:txBody>
      </p:sp>
    </p:spTree>
    <p:extLst>
      <p:ext uri="{BB962C8B-B14F-4D97-AF65-F5344CB8AC3E}">
        <p14:creationId xmlns:p14="http://schemas.microsoft.com/office/powerpoint/2010/main" val="161258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8A51E0-017B-BB6D-6D77-6EF1E9FB6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5F8D829-084C-A376-36BB-4EBFA57B63C7}"/>
              </a:ext>
            </a:extLst>
          </p:cNvPr>
          <p:cNvSpPr txBox="1"/>
          <p:nvPr/>
        </p:nvSpPr>
        <p:spPr>
          <a:xfrm>
            <a:off x="3299401" y="569934"/>
            <a:ext cx="5593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Apple Silicon </a:t>
            </a:r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當前現狀</a:t>
            </a:r>
            <a:endParaRPr lang="zh-CN" altLang="en-US" sz="40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AC68BDA6-D94B-37BE-CE3F-A20E0B749C02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BB27C9-9D52-AF4B-B196-84136F506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039789" y="3127155"/>
            <a:ext cx="7612304" cy="331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C91A295-A1B4-3BC8-6E2B-A3777B39F161}"/>
              </a:ext>
            </a:extLst>
          </p:cNvPr>
          <p:cNvSpPr txBox="1"/>
          <p:nvPr/>
        </p:nvSpPr>
        <p:spPr>
          <a:xfrm>
            <a:off x="2214007" y="194190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設備協作，效率倍增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EF0AB3-6D38-EBA7-929C-996980F822F3}"/>
              </a:ext>
            </a:extLst>
          </p:cNvPr>
          <p:cNvSpPr txBox="1"/>
          <p:nvPr/>
        </p:nvSpPr>
        <p:spPr>
          <a:xfrm>
            <a:off x="6604093" y="19090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統一生態，跨平臺無縫切換</a:t>
            </a:r>
          </a:p>
        </p:txBody>
      </p:sp>
    </p:spTree>
    <p:extLst>
      <p:ext uri="{BB962C8B-B14F-4D97-AF65-F5344CB8AC3E}">
        <p14:creationId xmlns:p14="http://schemas.microsoft.com/office/powerpoint/2010/main" val="4239471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F0547-AA4E-E33D-794B-0B8A9C136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1B7E692-F970-12E4-5A3E-317C1E024B32}"/>
              </a:ext>
            </a:extLst>
          </p:cNvPr>
          <p:cNvSpPr txBox="1"/>
          <p:nvPr/>
        </p:nvSpPr>
        <p:spPr>
          <a:xfrm>
            <a:off x="4875153" y="304427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未來趨勢</a:t>
            </a:r>
          </a:p>
        </p:txBody>
      </p:sp>
    </p:spTree>
    <p:extLst>
      <p:ext uri="{BB962C8B-B14F-4D97-AF65-F5344CB8AC3E}">
        <p14:creationId xmlns:p14="http://schemas.microsoft.com/office/powerpoint/2010/main" val="332925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AFA72-DBB0-0B1F-04DA-B09B0AA18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A826168-79FF-666F-AE6D-BFC19A18907B}"/>
              </a:ext>
            </a:extLst>
          </p:cNvPr>
          <p:cNvSpPr txBox="1"/>
          <p:nvPr/>
        </p:nvSpPr>
        <p:spPr>
          <a:xfrm>
            <a:off x="4555353" y="3044279"/>
            <a:ext cx="30812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Apple + AI</a:t>
            </a:r>
            <a:endParaRPr lang="zh-CN" altLang="en-US" sz="44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1214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63DA0-45D4-9F86-9A36-0AC19BF90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64D5A0C-37E6-375A-D61C-4DE6D24E5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3636" t="41113" r="963" b="29920"/>
          <a:stretch/>
        </p:blipFill>
        <p:spPr bwMode="auto">
          <a:xfrm>
            <a:off x="2820649" y="2863121"/>
            <a:ext cx="6775554" cy="113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103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030951-F13E-597E-36BD-BFA347581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A83C763-D017-9CED-3542-60BE0E6A133D}"/>
              </a:ext>
            </a:extLst>
          </p:cNvPr>
          <p:cNvSpPr txBox="1"/>
          <p:nvPr/>
        </p:nvSpPr>
        <p:spPr>
          <a:xfrm>
            <a:off x="3763182" y="330118"/>
            <a:ext cx="46656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Apple Intelligence</a:t>
            </a:r>
            <a:endParaRPr lang="zh-CN" altLang="en-US" sz="40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84E99130-682B-E087-B85C-C46CF23EE6D2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CEFC2D7-61EE-BAAE-7AFD-65EAA7448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996752" y="1811173"/>
            <a:ext cx="2934377" cy="388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F533E5C-DBB8-4D3B-3128-866CEA8215C9}"/>
              </a:ext>
            </a:extLst>
          </p:cNvPr>
          <p:cNvSpPr txBox="1"/>
          <p:nvPr/>
        </p:nvSpPr>
        <p:spPr>
          <a:xfrm>
            <a:off x="2227941" y="1811173"/>
            <a:ext cx="383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機器學習引擎（</a:t>
            </a:r>
            <a:r>
              <a:rPr lang="en-HK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Neural Engine</a:t>
            </a:r>
            <a:r>
              <a:rPr lang="zh-CN" altLang="en-HK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en-HK" altLang="zh-CN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FF262F-9CDB-572D-9A62-CB304D84642C}"/>
              </a:ext>
            </a:extLst>
          </p:cNvPr>
          <p:cNvSpPr txBox="1"/>
          <p:nvPr/>
        </p:nvSpPr>
        <p:spPr>
          <a:xfrm>
            <a:off x="2227941" y="3766332"/>
            <a:ext cx="433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Siri 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和語音助手</a:t>
            </a:r>
            <a:endParaRPr lang="zh-CN" altLang="en-US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C094F0-17B2-1BB9-DF96-3E1AF7C946AF}"/>
              </a:ext>
            </a:extLst>
          </p:cNvPr>
          <p:cNvSpPr txBox="1"/>
          <p:nvPr/>
        </p:nvSpPr>
        <p:spPr>
          <a:xfrm>
            <a:off x="2227941" y="2496365"/>
            <a:ext cx="522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Apple Silicon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晶片內置的 </a:t>
            </a:r>
            <a:r>
              <a:rPr lang="en-US" altLang="zh-CN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Neural Engine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專為機器學習設計，支持高達 </a:t>
            </a:r>
            <a:r>
              <a:rPr lang="zh-CN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數萬億次運算</a:t>
            </a:r>
            <a:r>
              <a:rPr lang="en-US" altLang="zh-CN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秒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的計算能力。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621BD0-A9DB-4843-24FF-44ED1DB99BE0}"/>
              </a:ext>
            </a:extLst>
          </p:cNvPr>
          <p:cNvSpPr txBox="1"/>
          <p:nvPr/>
        </p:nvSpPr>
        <p:spPr>
          <a:xfrm>
            <a:off x="2227940" y="4412036"/>
            <a:ext cx="5326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CN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自然語言處理（</a:t>
            </a:r>
            <a:r>
              <a:rPr lang="en-US" altLang="zh-CN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NLP</a:t>
            </a:r>
            <a:r>
              <a:rPr lang="zh-CN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）：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Siri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能夠理解上下文，通過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優化用戶交互。</a:t>
            </a:r>
          </a:p>
        </p:txBody>
      </p:sp>
    </p:spTree>
    <p:extLst>
      <p:ext uri="{BB962C8B-B14F-4D97-AF65-F5344CB8AC3E}">
        <p14:creationId xmlns:p14="http://schemas.microsoft.com/office/powerpoint/2010/main" val="2062148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E68DE0-45E4-2A47-F53D-5910740CB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0A1242B-7391-E017-A120-1111DF07F41E}"/>
              </a:ext>
            </a:extLst>
          </p:cNvPr>
          <p:cNvSpPr txBox="1"/>
          <p:nvPr/>
        </p:nvSpPr>
        <p:spPr>
          <a:xfrm>
            <a:off x="3763182" y="330118"/>
            <a:ext cx="46656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Apple Intelligence</a:t>
            </a:r>
            <a:endParaRPr lang="zh-CN" altLang="en-US" sz="40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AD791538-CB9F-3B59-0789-19606CCB5616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A66BB9E-4B0B-F3F0-24E2-D9469AB3A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270016" y="1638786"/>
            <a:ext cx="5921984" cy="382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2291A2F-7F26-0652-DD64-8B013BCF4F91}"/>
              </a:ext>
            </a:extLst>
          </p:cNvPr>
          <p:cNvSpPr txBox="1"/>
          <p:nvPr/>
        </p:nvSpPr>
        <p:spPr>
          <a:xfrm>
            <a:off x="2227941" y="1811173"/>
            <a:ext cx="383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照片與視頻處理</a:t>
            </a:r>
            <a:endParaRPr lang="en-HK" altLang="zh-CN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4BC846-74EE-AD55-99A6-80246EC34546}"/>
              </a:ext>
            </a:extLst>
          </p:cNvPr>
          <p:cNvSpPr txBox="1"/>
          <p:nvPr/>
        </p:nvSpPr>
        <p:spPr>
          <a:xfrm>
            <a:off x="2227941" y="3766332"/>
            <a:ext cx="433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生產力與辦公</a:t>
            </a:r>
            <a:endParaRPr lang="zh-CN" altLang="en-US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82F1A9-E32C-85DC-B208-0F7F964F7B37}"/>
              </a:ext>
            </a:extLst>
          </p:cNvPr>
          <p:cNvSpPr txBox="1"/>
          <p:nvPr/>
        </p:nvSpPr>
        <p:spPr>
          <a:xfrm>
            <a:off x="2227941" y="2496365"/>
            <a:ext cx="522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CN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智能照片分類：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自動識別和分類人物、地點和物件，説明使用者輕鬆管理相冊。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896DAC-41FE-B1EA-2007-A31E51EC5DE7}"/>
              </a:ext>
            </a:extLst>
          </p:cNvPr>
          <p:cNvSpPr txBox="1"/>
          <p:nvPr/>
        </p:nvSpPr>
        <p:spPr>
          <a:xfrm>
            <a:off x="2227940" y="4412036"/>
            <a:ext cx="5326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CN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郵件與資訊智慧篩選：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自動分類重要資訊和垃圾郵件</a:t>
            </a:r>
          </a:p>
        </p:txBody>
      </p:sp>
    </p:spTree>
    <p:extLst>
      <p:ext uri="{BB962C8B-B14F-4D97-AF65-F5344CB8AC3E}">
        <p14:creationId xmlns:p14="http://schemas.microsoft.com/office/powerpoint/2010/main" val="3624694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0596C8-6163-0BB3-C19B-7885B388FDCF}"/>
              </a:ext>
            </a:extLst>
          </p:cNvPr>
          <p:cNvSpPr txBox="1"/>
          <p:nvPr/>
        </p:nvSpPr>
        <p:spPr>
          <a:xfrm>
            <a:off x="3939800" y="2921168"/>
            <a:ext cx="43123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CN" sz="6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Questions?</a:t>
            </a:r>
            <a:endParaRPr lang="zh-CN" altLang="en-US" sz="6000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5475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31808-5073-48E0-9557-72EAA957D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13ECA5-ED6C-B673-FAD8-2AB96FEB5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C92E77-AEFA-C27A-21C4-5B940B192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F1179B-A25D-F475-CA5E-BD4722DC3107}"/>
              </a:ext>
            </a:extLst>
          </p:cNvPr>
          <p:cNvSpPr txBox="1"/>
          <p:nvPr/>
        </p:nvSpPr>
        <p:spPr>
          <a:xfrm>
            <a:off x="2947830" y="5439851"/>
            <a:ext cx="6296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spc="1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Thank you for listening.</a:t>
            </a:r>
            <a:endParaRPr kumimoji="1" lang="zh-TW" altLang="en-US" sz="4000" b="1" spc="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44A37F-92F4-BF3D-70A1-A7E07799FEFE}"/>
              </a:ext>
            </a:extLst>
          </p:cNvPr>
          <p:cNvSpPr txBox="1"/>
          <p:nvPr/>
        </p:nvSpPr>
        <p:spPr>
          <a:xfrm>
            <a:off x="4823857" y="4569676"/>
            <a:ext cx="2544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b="1" spc="6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感謝觀賞</a:t>
            </a:r>
          </a:p>
        </p:txBody>
      </p:sp>
    </p:spTree>
    <p:extLst>
      <p:ext uri="{BB962C8B-B14F-4D97-AF65-F5344CB8AC3E}">
        <p14:creationId xmlns:p14="http://schemas.microsoft.com/office/powerpoint/2010/main" val="2395346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FD669F-C6EF-D0FE-AF8A-E0BFC95A1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AA629E3-06F7-8D85-2BE9-B3F8F89FCA75}"/>
              </a:ext>
            </a:extLst>
          </p:cNvPr>
          <p:cNvSpPr txBox="1"/>
          <p:nvPr/>
        </p:nvSpPr>
        <p:spPr>
          <a:xfrm>
            <a:off x="4977745" y="4715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背景介紹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EDDAD797-5E1C-27B4-47A4-25598A009AF6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328B4C0-D033-5ADF-BE7E-510CE5183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341" y="1754465"/>
            <a:ext cx="6048079" cy="388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ACBE61-0308-DD68-FDF3-9414798D5D5C}"/>
              </a:ext>
            </a:extLst>
          </p:cNvPr>
          <p:cNvSpPr txBox="1"/>
          <p:nvPr/>
        </p:nvSpPr>
        <p:spPr>
          <a:xfrm>
            <a:off x="2227941" y="1811173"/>
            <a:ext cx="383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蘋果晶片的演進：從 </a:t>
            </a:r>
            <a:r>
              <a:rPr lang="en-HK" altLang="zh-CN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Intel</a:t>
            </a:r>
            <a:r>
              <a:rPr lang="en-HK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到 </a:t>
            </a:r>
            <a:r>
              <a:rPr lang="en-HK" altLang="zh-CN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C8BA69-8958-1D32-41A3-8B211B0497B1}"/>
              </a:ext>
            </a:extLst>
          </p:cNvPr>
          <p:cNvSpPr txBox="1"/>
          <p:nvPr/>
        </p:nvSpPr>
        <p:spPr>
          <a:xfrm>
            <a:off x="2227940" y="3766332"/>
            <a:ext cx="482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November 2020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en-US" altLang="zh-CN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Apple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HK" altLang="zh-CN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Silicon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革命的开启</a:t>
            </a:r>
            <a:endParaRPr lang="zh-CN" altLang="en-US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C986F44-7D6E-D54A-B726-1903F2D0445A}"/>
              </a:ext>
            </a:extLst>
          </p:cNvPr>
          <p:cNvSpPr txBox="1"/>
          <p:nvPr/>
        </p:nvSpPr>
        <p:spPr>
          <a:xfrm>
            <a:off x="2227941" y="2496365"/>
            <a:ext cx="4986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蘋果自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2006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年開始採用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Intel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晶片。然而，隨著計算性能需求的增加，傳統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x86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架構無法滿足蘋果在移動端和桌面端的統一體驗需求，因此蘋果決定轉向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晶片。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80B356-9A6C-B4A8-13C9-F3DC1CD91B01}"/>
              </a:ext>
            </a:extLst>
          </p:cNvPr>
          <p:cNvSpPr txBox="1"/>
          <p:nvPr/>
        </p:nvSpPr>
        <p:spPr>
          <a:xfrm>
            <a:off x="2227941" y="4412036"/>
            <a:ext cx="4986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蘋果的 </a:t>
            </a:r>
            <a:r>
              <a:rPr lang="en-US" altLang="zh-CN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M1 </a:t>
            </a:r>
            <a:r>
              <a:rPr lang="zh-CN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晶片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於 </a:t>
            </a:r>
            <a:r>
              <a:rPr lang="en-US" altLang="zh-CN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2020 </a:t>
            </a:r>
            <a:r>
              <a:rPr lang="zh-CN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 </a:t>
            </a:r>
            <a:r>
              <a:rPr lang="en-US" altLang="zh-CN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11 </a:t>
            </a:r>
            <a:r>
              <a:rPr lang="zh-CN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 </a:t>
            </a:r>
            <a:r>
              <a:rPr lang="en-US" altLang="zh-CN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 </a:t>
            </a:r>
            <a:r>
              <a:rPr lang="zh-CN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日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發佈。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M1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是蘋果首款基於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架構的自研晶片，專為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設計，標誌著蘋果從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Intel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處理器轉向自家設計的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Apple Silicon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的第一步。</a:t>
            </a:r>
          </a:p>
        </p:txBody>
      </p:sp>
    </p:spTree>
    <p:extLst>
      <p:ext uri="{BB962C8B-B14F-4D97-AF65-F5344CB8AC3E}">
        <p14:creationId xmlns:p14="http://schemas.microsoft.com/office/powerpoint/2010/main" val="2090500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FF3A1-1CAF-8290-A554-E84EDC163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DF70CDB-3DB6-E429-7EBE-D83521AE5C32}"/>
              </a:ext>
            </a:extLst>
          </p:cNvPr>
          <p:cNvSpPr txBox="1"/>
          <p:nvPr/>
        </p:nvSpPr>
        <p:spPr>
          <a:xfrm>
            <a:off x="4977745" y="4715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背景介紹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19E35238-F971-F593-B56C-C63C4D65AFCB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CDA9A5D-0488-7DD1-2A05-F8F74D9A7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495540" y="1811173"/>
            <a:ext cx="3936802" cy="388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47788FE-4D6E-21E2-4C10-412B62F6BA24}"/>
              </a:ext>
            </a:extLst>
          </p:cNvPr>
          <p:cNvSpPr txBox="1"/>
          <p:nvPr/>
        </p:nvSpPr>
        <p:spPr>
          <a:xfrm>
            <a:off x="2227941" y="1811173"/>
            <a:ext cx="383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 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系列晶片：</a:t>
            </a:r>
            <a:r>
              <a:rPr lang="en-US" altLang="zh-CN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 </a:t>
            </a:r>
            <a:r>
              <a:rPr lang="zh-CN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納米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工藝提升性能</a:t>
            </a:r>
            <a:endParaRPr lang="en-HK" altLang="zh-CN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986778-DBA1-F415-8B90-BE99C580C9BE}"/>
              </a:ext>
            </a:extLst>
          </p:cNvPr>
          <p:cNvSpPr txBox="1"/>
          <p:nvPr/>
        </p:nvSpPr>
        <p:spPr>
          <a:xfrm>
            <a:off x="2227941" y="3766332"/>
            <a:ext cx="433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自研晶片的動機：</a:t>
            </a:r>
            <a:r>
              <a:rPr lang="zh-CN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性能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功耗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978D8E-BE26-D76A-EA27-7968240E9A27}"/>
              </a:ext>
            </a:extLst>
          </p:cNvPr>
          <p:cNvSpPr txBox="1"/>
          <p:nvPr/>
        </p:nvSpPr>
        <p:spPr>
          <a:xfrm>
            <a:off x="2227941" y="2496365"/>
            <a:ext cx="522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蘋果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系列晶片採用台積電領先的 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納米制程工藝，進一步提升了計算性能和能效表現，為用戶帶來更快、更流暢的體驗。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3DF7F9-0770-3F0D-7CCB-219E07B9BFF6}"/>
              </a:ext>
            </a:extLst>
          </p:cNvPr>
          <p:cNvSpPr txBox="1"/>
          <p:nvPr/>
        </p:nvSpPr>
        <p:spPr>
          <a:xfrm>
            <a:off x="2227940" y="4412036"/>
            <a:ext cx="5326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ARM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架構天然的低功耗優勢，讓蘋果設備在高性能下依然保持出色的電池續航，自研晶片實現了硬體和作業系統的深度整合，最大化了蘋果生態的獨特優勢。</a:t>
            </a:r>
          </a:p>
        </p:txBody>
      </p:sp>
    </p:spTree>
    <p:extLst>
      <p:ext uri="{BB962C8B-B14F-4D97-AF65-F5344CB8AC3E}">
        <p14:creationId xmlns:p14="http://schemas.microsoft.com/office/powerpoint/2010/main" val="3048373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60A4E0-C61F-77FA-EE71-C8034BA9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E999864-D990-8E9B-B1E5-109907BC56E2}"/>
              </a:ext>
            </a:extLst>
          </p:cNvPr>
          <p:cNvSpPr txBox="1"/>
          <p:nvPr/>
        </p:nvSpPr>
        <p:spPr>
          <a:xfrm>
            <a:off x="4977745" y="47156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架構與原理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98534FAE-6077-8789-CB62-8F11E0571F0C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FBE3759-B0C0-56AA-44BE-C2123E18B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214255" y="1811173"/>
            <a:ext cx="4067807" cy="374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11223A-C4F1-89F6-242C-7906CD07FF1D}"/>
              </a:ext>
            </a:extLst>
          </p:cNvPr>
          <p:cNvSpPr txBox="1"/>
          <p:nvPr/>
        </p:nvSpPr>
        <p:spPr>
          <a:xfrm>
            <a:off x="2199712" y="1908158"/>
            <a:ext cx="498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 </a:t>
            </a:r>
            <a:r>
              <a:rPr lang="en" altLang="zh-CN" b="1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 </a:t>
            </a:r>
            <a:r>
              <a:rPr lang="zh-CN" altLang="en-US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架構，功耗更低，效率更高。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B885EB-53ED-0C3F-AF13-9A27B299E84E}"/>
              </a:ext>
            </a:extLst>
          </p:cNvPr>
          <p:cNvSpPr txBox="1"/>
          <p:nvPr/>
        </p:nvSpPr>
        <p:spPr>
          <a:xfrm>
            <a:off x="2199712" y="3059668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采用了多核设计，包括</a:t>
            </a:r>
            <a:r>
              <a:rPr lang="zh-CN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高效能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核心和</a:t>
            </a:r>
            <a:r>
              <a:rPr lang="zh-CN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高能效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核心。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E275EBC-C627-8EF6-B41F-10C4997F24CC}"/>
              </a:ext>
            </a:extLst>
          </p:cNvPr>
          <p:cNvSpPr txBox="1"/>
          <p:nvPr/>
        </p:nvSpPr>
        <p:spPr>
          <a:xfrm>
            <a:off x="2227941" y="4212631"/>
            <a:ext cx="498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统一内存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架构， </a:t>
            </a:r>
            <a:r>
              <a:rPr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CPU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GPU 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和其他处理单元共享同一块内存。</a:t>
            </a:r>
            <a:endParaRPr lang="zh-CN" altLang="en-US" dirty="0"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7679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96E171-E1E2-D2D0-D9E7-AAA06BDE5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C2F3F42-A810-7321-85EC-F13108756F30}"/>
              </a:ext>
            </a:extLst>
          </p:cNvPr>
          <p:cNvSpPr txBox="1"/>
          <p:nvPr/>
        </p:nvSpPr>
        <p:spPr>
          <a:xfrm>
            <a:off x="4977745" y="471566"/>
            <a:ext cx="2558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CN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 </a:t>
            </a:r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6DF8B6FC-4633-DF74-6C75-69ACD56BA53F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C5545CF-1780-ABB7-2F3B-688616398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468492" y="1715095"/>
            <a:ext cx="4525200" cy="469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F838BD6-AD3A-7CA3-86C9-E2FB8E74EE81}"/>
              </a:ext>
            </a:extLst>
          </p:cNvPr>
          <p:cNvSpPr txBox="1"/>
          <p:nvPr/>
        </p:nvSpPr>
        <p:spPr>
          <a:xfrm>
            <a:off x="2227938" y="1755012"/>
            <a:ext cx="487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架构介绍</a:t>
            </a:r>
            <a:endParaRPr lang="en-HK" altLang="zh-CN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91E132-A225-E1AB-70EC-310B1C0F22F9}"/>
              </a:ext>
            </a:extLst>
          </p:cNvPr>
          <p:cNvSpPr txBox="1"/>
          <p:nvPr/>
        </p:nvSpPr>
        <p:spPr>
          <a:xfrm>
            <a:off x="2227937" y="3405993"/>
            <a:ext cx="487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的優點</a:t>
            </a:r>
            <a:r>
              <a:rPr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endParaRPr lang="en-HK" altLang="zh-CN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E8CC36-234D-025C-DE40-361F8D90E50B}"/>
              </a:ext>
            </a:extLst>
          </p:cNvPr>
          <p:cNvSpPr txBox="1"/>
          <p:nvPr/>
        </p:nvSpPr>
        <p:spPr>
          <a:xfrm>
            <a:off x="2227937" y="4063068"/>
            <a:ext cx="487591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1.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具有低功耗特点</a:t>
            </a:r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2.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高性能与高效能比</a:t>
            </a:r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3.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支持多核架构</a:t>
            </a:r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4.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高度可定制性</a:t>
            </a:r>
          </a:p>
          <a:p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A160F1-2890-351C-56F9-B63E26370480}"/>
              </a:ext>
            </a:extLst>
          </p:cNvPr>
          <p:cNvSpPr txBox="1"/>
          <p:nvPr/>
        </p:nvSpPr>
        <p:spPr>
          <a:xfrm>
            <a:off x="2224707" y="2351468"/>
            <a:ext cx="50367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ARM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架构是由英国的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公司设计的一个基于精简指令集计算（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RISC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）理念的处理器架构。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架构被广泛应用于嵌入式系统、移动设备、消费电子产品、服务器等领域。</a:t>
            </a:r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969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67FBE2-C33E-0CCE-D163-C01E26280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8C94C37-9FAC-D3B9-7AD6-2ADA7953DCA0}"/>
              </a:ext>
            </a:extLst>
          </p:cNvPr>
          <p:cNvSpPr txBox="1"/>
          <p:nvPr/>
        </p:nvSpPr>
        <p:spPr>
          <a:xfrm>
            <a:off x="4977745" y="47156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精简指令集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B64F12BD-FD48-7F7E-8599-AF8DC3D12D26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92A1720-570A-3172-E4AF-899A75EB9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470000" y="1713600"/>
            <a:ext cx="4525200" cy="469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5A6EEE4-6E46-CA1C-4063-75118E5B4A41}"/>
              </a:ext>
            </a:extLst>
          </p:cNvPr>
          <p:cNvSpPr txBox="1"/>
          <p:nvPr/>
        </p:nvSpPr>
        <p:spPr>
          <a:xfrm>
            <a:off x="2227938" y="1755012"/>
            <a:ext cx="487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RSCI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架构介绍</a:t>
            </a:r>
            <a:endParaRPr lang="en-HK" altLang="zh-CN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CA5442-06BE-AFD0-6885-025F2FC69E80}"/>
              </a:ext>
            </a:extLst>
          </p:cNvPr>
          <p:cNvSpPr txBox="1"/>
          <p:nvPr/>
        </p:nvSpPr>
        <p:spPr>
          <a:xfrm>
            <a:off x="2227937" y="3405993"/>
            <a:ext cx="487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RSCI</a:t>
            </a:r>
            <a:r>
              <a:rPr lang="zh-CN" altLang="en-US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CN" altLang="en-US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核心设计原则</a:t>
            </a:r>
            <a:r>
              <a:rPr lang="en-US" altLang="zh-CN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endParaRPr lang="en-HK" altLang="zh-CN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8CF4C8-F1CC-A9DA-588E-E54EA381C4E3}"/>
              </a:ext>
            </a:extLst>
          </p:cNvPr>
          <p:cNvSpPr txBox="1"/>
          <p:nvPr/>
        </p:nvSpPr>
        <p:spPr>
          <a:xfrm>
            <a:off x="2227937" y="4063068"/>
            <a:ext cx="4875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1.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单周期指令执行</a:t>
            </a:r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2.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支持流水线技术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</a:p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3.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加载</a:t>
            </a:r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存储架构</a:t>
            </a:r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4.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易于编译器优化</a:t>
            </a:r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706015-7035-323B-C838-74753E9A4C5A}"/>
              </a:ext>
            </a:extLst>
          </p:cNvPr>
          <p:cNvSpPr txBox="1"/>
          <p:nvPr/>
        </p:nvSpPr>
        <p:spPr>
          <a:xfrm>
            <a:off x="2224707" y="2351468"/>
            <a:ext cx="54094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RSCI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即 </a:t>
            </a:r>
            <a:r>
              <a:rPr lang="zh-CN" altLang="en-US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精简指令集计算实现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，是基于 </a:t>
            </a:r>
            <a:r>
              <a:rPr lang="en-HK" altLang="zh-CN" sz="14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RISC</a:t>
            </a:r>
            <a:r>
              <a:rPr lang="en-HK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架构的一种具体实现方式。它体现了 </a:t>
            </a:r>
            <a:r>
              <a:rPr lang="en-HK" altLang="zh-CN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RISC </a:t>
            </a:r>
            <a:r>
              <a:rPr lang="zh-CN" altLang="en-US" sz="14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的设计理念，并通过具体的硬件和软件架构应用于实际的计算设备中。</a:t>
            </a:r>
            <a:endParaRPr lang="en-US" altLang="zh-CN" sz="14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6565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6FF6B5-BC55-7FDD-A5C6-B42F63FE4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76AFA48-6419-C9B4-6E30-07D0BE2906A1}"/>
              </a:ext>
            </a:extLst>
          </p:cNvPr>
          <p:cNvSpPr txBox="1"/>
          <p:nvPr/>
        </p:nvSpPr>
        <p:spPr>
          <a:xfrm>
            <a:off x="4977745" y="4715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关键创新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E1600E51-130E-E821-DC03-200282E19488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09B967D-CEF1-C10D-6644-8423A495F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448176" y="2963334"/>
            <a:ext cx="6795527" cy="388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6A4259-9969-2E9C-5414-9CCA5E039D6A}"/>
              </a:ext>
            </a:extLst>
          </p:cNvPr>
          <p:cNvSpPr txBox="1"/>
          <p:nvPr/>
        </p:nvSpPr>
        <p:spPr>
          <a:xfrm>
            <a:off x="3929653" y="1701134"/>
            <a:ext cx="433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统一内存架构 </a:t>
            </a:r>
            <a:endParaRPr lang="zh-CN" altLang="en-US" dirty="0"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2B2D91-7976-6AC4-35A6-B9716577512A}"/>
              </a:ext>
            </a:extLst>
          </p:cNvPr>
          <p:cNvSpPr txBox="1"/>
          <p:nvPr/>
        </p:nvSpPr>
        <p:spPr>
          <a:xfrm>
            <a:off x="3182900" y="2226233"/>
            <a:ext cx="5326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CPU</a:t>
            </a:r>
            <a:r>
              <a:rPr lang="zh-CN" altLang="en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" altLang="zh-CN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GPU </a:t>
            </a:r>
            <a:r>
              <a:rPr lang="zh-CN" altLang="en-US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和其他计算单元共享同一块高速内存。</a:t>
            </a:r>
          </a:p>
        </p:txBody>
      </p:sp>
    </p:spTree>
    <p:extLst>
      <p:ext uri="{BB962C8B-B14F-4D97-AF65-F5344CB8AC3E}">
        <p14:creationId xmlns:p14="http://schemas.microsoft.com/office/powerpoint/2010/main" val="28246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BA847C-FA94-B264-CEB6-7A5DCE226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68DD344-4C56-A111-10EA-DC3F65053135}"/>
              </a:ext>
            </a:extLst>
          </p:cNvPr>
          <p:cNvSpPr txBox="1"/>
          <p:nvPr/>
        </p:nvSpPr>
        <p:spPr>
          <a:xfrm>
            <a:off x="4977745" y="4715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关键创新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ABC67988-CC83-9A6B-2EBC-F8819C9A9F4D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379A131-2C85-598B-0CAA-F1D03C4D4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448176" y="2963334"/>
            <a:ext cx="6795527" cy="388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36B39A9-EF0F-1B27-A5ED-96A29BCF4721}"/>
              </a:ext>
            </a:extLst>
          </p:cNvPr>
          <p:cNvSpPr txBox="1"/>
          <p:nvPr/>
        </p:nvSpPr>
        <p:spPr>
          <a:xfrm>
            <a:off x="3929653" y="1701134"/>
            <a:ext cx="433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大小核架构</a:t>
            </a:r>
            <a:endParaRPr lang="zh-CN" altLang="en-US" dirty="0"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C0F892-3CCD-013F-6398-CC5D6EBC34FD}"/>
              </a:ext>
            </a:extLst>
          </p:cNvPr>
          <p:cNvSpPr txBox="1"/>
          <p:nvPr/>
        </p:nvSpPr>
        <p:spPr>
          <a:xfrm>
            <a:off x="2911967" y="2276287"/>
            <a:ext cx="679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Apple Silicon </a:t>
            </a:r>
            <a:r>
              <a:rPr lang="zh-CN" altLang="en-US" sz="1400" dirty="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芯片中的高效能核心负责重度任务，而高能效核心处理轻量任务。</a:t>
            </a:r>
          </a:p>
        </p:txBody>
      </p:sp>
    </p:spTree>
    <p:extLst>
      <p:ext uri="{BB962C8B-B14F-4D97-AF65-F5344CB8AC3E}">
        <p14:creationId xmlns:p14="http://schemas.microsoft.com/office/powerpoint/2010/main" val="3139975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981</TotalTime>
  <Words>1006</Words>
  <Application>Microsoft Office PowerPoint</Application>
  <PresentationFormat>宽屏</PresentationFormat>
  <Paragraphs>95</Paragraphs>
  <Slides>29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Microsoft JhengHei</vt:lpstr>
      <vt:lpstr>Microsoft JhengHei UI</vt:lpstr>
      <vt:lpstr>Arial</vt:lpstr>
      <vt:lpstr>Calibri</vt:lpstr>
      <vt:lpstr>Calibri Light</vt:lpstr>
      <vt:lpstr>Office 2013 - 2022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janethuang</dc:creator>
  <cp:lastModifiedBy>王国霖WANG GUOLIN</cp:lastModifiedBy>
  <cp:revision>7</cp:revision>
  <dcterms:created xsi:type="dcterms:W3CDTF">2020-09-01T04:24:54Z</dcterms:created>
  <dcterms:modified xsi:type="dcterms:W3CDTF">2024-11-09T11:39:15Z</dcterms:modified>
</cp:coreProperties>
</file>